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7044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-9144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6" name="Text 2"/>
          <p:cNvSpPr/>
          <p:nvPr/>
        </p:nvSpPr>
        <p:spPr>
          <a:xfrm>
            <a:off x="6350437" y="1148080"/>
            <a:ext cx="7415927" cy="24452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890"/>
              </a:lnSpc>
              <a:buNone/>
            </a:pPr>
            <a:r>
              <a:rPr lang="en-US" sz="6312" dirty="0">
                <a:solidFill>
                  <a:srgbClr val="FFFFFF"/>
                </a:solidFill>
                <a:latin typeface="Kanit" pitchFamily="34" charset="0"/>
                <a:ea typeface="Kanit" pitchFamily="34" charset="-122"/>
              </a:rPr>
              <a:t>Diabetes Prediction</a:t>
            </a:r>
            <a:endParaRPr lang="en-US" sz="6312" dirty="0"/>
          </a:p>
        </p:txBody>
      </p:sp>
      <p:sp>
        <p:nvSpPr>
          <p:cNvPr id="7" name="Text 3"/>
          <p:cNvSpPr/>
          <p:nvPr/>
        </p:nvSpPr>
        <p:spPr>
          <a:xfrm>
            <a:off x="6350437" y="2590801"/>
            <a:ext cx="7415927" cy="43756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Diabetes is a chronic condition that impacts how the body regulates blood sugar. Early prediction of diabetes is crucial for effective management and prevention of complications. This presentation will explore the data-driven approach to predicting and managing diabetes using machine learning techniques.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</a:rPr>
              <a:t>                                                                                               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</a:rPr>
              <a:t>                                                                        M . Rupa Naga Lakshmi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</a:rPr>
              <a:t>                                                                        2021BCSE07AED059                                                </a:t>
            </a:r>
            <a:endParaRPr lang="en-US" sz="1944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D704F28-53F1-9577-A8EB-002CA5AAA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82" y="420365"/>
            <a:ext cx="5137608" cy="3694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AB8B0766-4387-0DBC-A4F0-DA2CDA192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82" y="4314348"/>
            <a:ext cx="5137608" cy="3132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197963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968693" y="414779"/>
            <a:ext cx="5809059" cy="8295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Conclusion and Scope</a:t>
            </a:r>
            <a:endParaRPr lang="en-US" sz="4574" dirty="0"/>
          </a:p>
        </p:txBody>
      </p:sp>
      <p:sp>
        <p:nvSpPr>
          <p:cNvPr id="5" name="Text 3"/>
          <p:cNvSpPr/>
          <p:nvPr/>
        </p:nvSpPr>
        <p:spPr>
          <a:xfrm>
            <a:off x="968693" y="1659117"/>
            <a:ext cx="2904530" cy="424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Conclusion</a:t>
            </a:r>
            <a:endParaRPr lang="en-US" sz="2287" dirty="0"/>
          </a:p>
        </p:txBody>
      </p:sp>
      <p:sp>
        <p:nvSpPr>
          <p:cNvPr id="6" name="Text 4"/>
          <p:cNvSpPr/>
          <p:nvPr/>
        </p:nvSpPr>
        <p:spPr>
          <a:xfrm>
            <a:off x="968693" y="2205873"/>
            <a:ext cx="6045279" cy="17374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This presentation has demonstrated the power of machine learning in predicting and managing diabetes. The developed model showcases impressive accuracy, precision, and recall.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968694" y="3836708"/>
            <a:ext cx="9559444" cy="8012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Future Scope</a:t>
            </a:r>
            <a:endParaRPr lang="en-US" sz="2287" dirty="0"/>
          </a:p>
        </p:txBody>
      </p:sp>
      <p:sp>
        <p:nvSpPr>
          <p:cNvPr id="8" name="Text 6"/>
          <p:cNvSpPr/>
          <p:nvPr/>
        </p:nvSpPr>
        <p:spPr>
          <a:xfrm>
            <a:off x="968694" y="4388130"/>
            <a:ext cx="6129691" cy="21823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system can be further enhanced by incorporating more diverse data sources, integrating with electronic health records, and expanding to other chronic conditions.</a:t>
            </a:r>
            <a:endParaRPr lang="en-US" sz="1944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CA9E81-49EB-E9C6-5B00-F6A54209C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7596" y="1473798"/>
            <a:ext cx="5161084" cy="49391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968693" y="2237065"/>
            <a:ext cx="8881467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 Collection and Preprocessing</a:t>
            </a:r>
            <a:endParaRPr lang="en-US" sz="4574" dirty="0"/>
          </a:p>
        </p:txBody>
      </p:sp>
      <p:sp>
        <p:nvSpPr>
          <p:cNvPr id="5" name="Text 3"/>
          <p:cNvSpPr/>
          <p:nvPr/>
        </p:nvSpPr>
        <p:spPr>
          <a:xfrm>
            <a:off x="968693" y="358020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 Sources</a:t>
            </a:r>
            <a:endParaRPr lang="en-US" sz="2287" dirty="0"/>
          </a:p>
        </p:txBody>
      </p:sp>
      <p:sp>
        <p:nvSpPr>
          <p:cNvPr id="6" name="Text 4"/>
          <p:cNvSpPr/>
          <p:nvPr/>
        </p:nvSpPr>
        <p:spPr>
          <a:xfrm>
            <a:off x="968693" y="4190167"/>
            <a:ext cx="382893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Gather data from electronic health records, lab tests, and patient surveys to create a comprehensive dataset.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407462" y="358020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 Cleaning</a:t>
            </a:r>
            <a:endParaRPr lang="en-US" sz="2287" dirty="0"/>
          </a:p>
        </p:txBody>
      </p:sp>
      <p:sp>
        <p:nvSpPr>
          <p:cNvPr id="8" name="Text 6"/>
          <p:cNvSpPr/>
          <p:nvPr/>
        </p:nvSpPr>
        <p:spPr>
          <a:xfrm>
            <a:off x="5407462" y="4190167"/>
            <a:ext cx="382893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Address missing values, inconsistencies, and outliers to ensure data integrity for accurate modeling.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46231" y="358020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Feature Selection</a:t>
            </a:r>
            <a:endParaRPr lang="en-US" sz="2287" dirty="0"/>
          </a:p>
        </p:txBody>
      </p:sp>
      <p:sp>
        <p:nvSpPr>
          <p:cNvPr id="10" name="Text 8"/>
          <p:cNvSpPr/>
          <p:nvPr/>
        </p:nvSpPr>
        <p:spPr>
          <a:xfrm>
            <a:off x="9846231" y="4190167"/>
            <a:ext cx="382893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Identify the most relevant features that contribute to diabetes risk, such as age, BMI, and family history.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0106" y="2340531"/>
            <a:ext cx="4934069" cy="354842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73073" y="1284565"/>
            <a:ext cx="7061835" cy="6497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16"/>
              </a:lnSpc>
              <a:buNone/>
            </a:pPr>
            <a:r>
              <a:rPr lang="en-US" sz="4093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Importance of Early Prediction</a:t>
            </a:r>
            <a:endParaRPr lang="en-US" sz="4093" dirty="0"/>
          </a:p>
        </p:txBody>
      </p:sp>
      <p:sp>
        <p:nvSpPr>
          <p:cNvPr id="7" name="Shape 3"/>
          <p:cNvSpPr/>
          <p:nvPr/>
        </p:nvSpPr>
        <p:spPr>
          <a:xfrm>
            <a:off x="773073" y="2514124"/>
            <a:ext cx="496967" cy="496967"/>
          </a:xfrm>
          <a:prstGeom prst="roundRect">
            <a:avLst>
              <a:gd name="adj" fmla="val 13336"/>
            </a:avLst>
          </a:prstGeom>
          <a:solidFill>
            <a:srgbClr val="221D4C"/>
          </a:solidFill>
          <a:ln/>
        </p:spPr>
      </p:sp>
      <p:sp>
        <p:nvSpPr>
          <p:cNvPr id="8" name="Text 4"/>
          <p:cNvSpPr/>
          <p:nvPr/>
        </p:nvSpPr>
        <p:spPr>
          <a:xfrm>
            <a:off x="971788" y="2606635"/>
            <a:ext cx="99536" cy="3118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56"/>
              </a:lnSpc>
              <a:buNone/>
            </a:pPr>
            <a:r>
              <a:rPr lang="en-US" sz="2456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456" dirty="0"/>
          </a:p>
        </p:txBody>
      </p:sp>
      <p:sp>
        <p:nvSpPr>
          <p:cNvPr id="9" name="Text 5"/>
          <p:cNvSpPr/>
          <p:nvPr/>
        </p:nvSpPr>
        <p:spPr>
          <a:xfrm>
            <a:off x="1490901" y="2514124"/>
            <a:ext cx="2598896" cy="324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8"/>
              </a:lnSpc>
              <a:buNone/>
            </a:pPr>
            <a:r>
              <a:rPr lang="en-US" sz="2046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Timely Intervention</a:t>
            </a:r>
            <a:endParaRPr lang="en-US" sz="2046" dirty="0"/>
          </a:p>
        </p:txBody>
      </p:sp>
      <p:sp>
        <p:nvSpPr>
          <p:cNvPr id="10" name="Text 6"/>
          <p:cNvSpPr/>
          <p:nvPr/>
        </p:nvSpPr>
        <p:spPr>
          <a:xfrm>
            <a:off x="1490901" y="2971443"/>
            <a:ext cx="6880027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83"/>
              </a:lnSpc>
              <a:buNone/>
            </a:pPr>
            <a:r>
              <a:rPr lang="en-US" sz="1739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Early prediction allows for timely medical intervention and lifestyle changes to manage diabetes before it progresses.</a:t>
            </a:r>
            <a:endParaRPr lang="en-US" sz="1739" dirty="0"/>
          </a:p>
        </p:txBody>
      </p:sp>
      <p:sp>
        <p:nvSpPr>
          <p:cNvPr id="11" name="Shape 7"/>
          <p:cNvSpPr/>
          <p:nvPr/>
        </p:nvSpPr>
        <p:spPr>
          <a:xfrm>
            <a:off x="773073" y="4147542"/>
            <a:ext cx="496967" cy="496967"/>
          </a:xfrm>
          <a:prstGeom prst="roundRect">
            <a:avLst>
              <a:gd name="adj" fmla="val 13336"/>
            </a:avLst>
          </a:prstGeom>
          <a:solidFill>
            <a:srgbClr val="221D4C"/>
          </a:solidFill>
          <a:ln/>
        </p:spPr>
      </p:sp>
      <p:sp>
        <p:nvSpPr>
          <p:cNvPr id="12" name="Text 8"/>
          <p:cNvSpPr/>
          <p:nvPr/>
        </p:nvSpPr>
        <p:spPr>
          <a:xfrm>
            <a:off x="942142" y="4240054"/>
            <a:ext cx="158710" cy="3118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56"/>
              </a:lnSpc>
              <a:buNone/>
            </a:pPr>
            <a:r>
              <a:rPr lang="en-US" sz="2456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456" dirty="0"/>
          </a:p>
        </p:txBody>
      </p:sp>
      <p:sp>
        <p:nvSpPr>
          <p:cNvPr id="13" name="Text 9"/>
          <p:cNvSpPr/>
          <p:nvPr/>
        </p:nvSpPr>
        <p:spPr>
          <a:xfrm>
            <a:off x="1490901" y="4147542"/>
            <a:ext cx="2615922" cy="324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8"/>
              </a:lnSpc>
              <a:buNone/>
            </a:pPr>
            <a:r>
              <a:rPr lang="en-US" sz="2046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Prevent Complications</a:t>
            </a:r>
            <a:endParaRPr lang="en-US" sz="2046" dirty="0"/>
          </a:p>
        </p:txBody>
      </p:sp>
      <p:sp>
        <p:nvSpPr>
          <p:cNvPr id="14" name="Text 10"/>
          <p:cNvSpPr/>
          <p:nvPr/>
        </p:nvSpPr>
        <p:spPr>
          <a:xfrm>
            <a:off x="1490901" y="4604861"/>
            <a:ext cx="6880027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83"/>
              </a:lnSpc>
              <a:buNone/>
            </a:pPr>
            <a:r>
              <a:rPr lang="en-US" sz="1739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Catching diabetes early can help avoid serious complications like nerve damage, kidney disease, and cardiovascular issues.</a:t>
            </a:r>
            <a:endParaRPr lang="en-US" sz="1739" dirty="0"/>
          </a:p>
        </p:txBody>
      </p:sp>
      <p:sp>
        <p:nvSpPr>
          <p:cNvPr id="15" name="Shape 11"/>
          <p:cNvSpPr/>
          <p:nvPr/>
        </p:nvSpPr>
        <p:spPr>
          <a:xfrm>
            <a:off x="773073" y="5780961"/>
            <a:ext cx="496967" cy="496967"/>
          </a:xfrm>
          <a:prstGeom prst="roundRect">
            <a:avLst>
              <a:gd name="adj" fmla="val 13336"/>
            </a:avLst>
          </a:prstGeom>
          <a:solidFill>
            <a:srgbClr val="221D4C"/>
          </a:solidFill>
          <a:ln/>
        </p:spPr>
      </p:sp>
      <p:sp>
        <p:nvSpPr>
          <p:cNvPr id="16" name="Text 12"/>
          <p:cNvSpPr/>
          <p:nvPr/>
        </p:nvSpPr>
        <p:spPr>
          <a:xfrm>
            <a:off x="940594" y="5873472"/>
            <a:ext cx="161806" cy="3118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56"/>
              </a:lnSpc>
              <a:buNone/>
            </a:pPr>
            <a:r>
              <a:rPr lang="en-US" sz="2456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456" dirty="0"/>
          </a:p>
        </p:txBody>
      </p:sp>
      <p:sp>
        <p:nvSpPr>
          <p:cNvPr id="17" name="Text 13"/>
          <p:cNvSpPr/>
          <p:nvPr/>
        </p:nvSpPr>
        <p:spPr>
          <a:xfrm>
            <a:off x="1490901" y="5780961"/>
            <a:ext cx="2779038" cy="324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58"/>
              </a:lnSpc>
              <a:buNone/>
            </a:pPr>
            <a:r>
              <a:rPr lang="en-US" sz="2046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Improved Quality of Life</a:t>
            </a:r>
            <a:endParaRPr lang="en-US" sz="2046" dirty="0"/>
          </a:p>
        </p:txBody>
      </p:sp>
      <p:sp>
        <p:nvSpPr>
          <p:cNvPr id="18" name="Text 14"/>
          <p:cNvSpPr/>
          <p:nvPr/>
        </p:nvSpPr>
        <p:spPr>
          <a:xfrm>
            <a:off x="1490901" y="6238280"/>
            <a:ext cx="6880027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83"/>
              </a:lnSpc>
              <a:buNone/>
            </a:pPr>
            <a:r>
              <a:rPr lang="en-US" sz="1739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With proactive management, individuals can maintain better health and enjoy a higher quality of life.</a:t>
            </a:r>
            <a:endParaRPr lang="en-US" sz="173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982" y="2691884"/>
            <a:ext cx="5014436" cy="284571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146840" y="669488"/>
            <a:ext cx="4440079" cy="5549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0"/>
              </a:lnSpc>
              <a:buNone/>
            </a:pPr>
            <a:r>
              <a:rPr lang="en-US" sz="3496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Feature Engineering</a:t>
            </a:r>
            <a:endParaRPr lang="en-US" sz="3496" dirty="0"/>
          </a:p>
        </p:txBody>
      </p:sp>
      <p:sp>
        <p:nvSpPr>
          <p:cNvPr id="7" name="Shape 3"/>
          <p:cNvSpPr/>
          <p:nvPr/>
        </p:nvSpPr>
        <p:spPr>
          <a:xfrm>
            <a:off x="6146840" y="1507450"/>
            <a:ext cx="7823121" cy="1371719"/>
          </a:xfrm>
          <a:prstGeom prst="roundRect">
            <a:avLst>
              <a:gd name="adj" fmla="val 4127"/>
            </a:avLst>
          </a:prstGeom>
          <a:solidFill>
            <a:srgbClr val="221D4C"/>
          </a:solidFill>
          <a:ln/>
        </p:spPr>
      </p:sp>
      <p:sp>
        <p:nvSpPr>
          <p:cNvPr id="8" name="Text 4"/>
          <p:cNvSpPr/>
          <p:nvPr/>
        </p:nvSpPr>
        <p:spPr>
          <a:xfrm>
            <a:off x="6335435" y="1696045"/>
            <a:ext cx="2220039" cy="2775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5"/>
              </a:lnSpc>
              <a:buNone/>
            </a:pPr>
            <a:r>
              <a:rPr lang="en-US" sz="174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Creating New Features</a:t>
            </a:r>
            <a:endParaRPr lang="en-US" sz="1748" dirty="0"/>
          </a:p>
        </p:txBody>
      </p:sp>
      <p:sp>
        <p:nvSpPr>
          <p:cNvPr id="9" name="Text 5"/>
          <p:cNvSpPr/>
          <p:nvPr/>
        </p:nvSpPr>
        <p:spPr>
          <a:xfrm>
            <a:off x="6335435" y="2086689"/>
            <a:ext cx="7445931" cy="6038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7"/>
              </a:lnSpc>
              <a:buNone/>
            </a:pPr>
            <a:r>
              <a:rPr lang="en-US" sz="1486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Derive new features from the raw data, such as calculating BMI from height and weight.</a:t>
            </a:r>
            <a:endParaRPr lang="en-US" sz="1486" dirty="0"/>
          </a:p>
        </p:txBody>
      </p:sp>
      <p:sp>
        <p:nvSpPr>
          <p:cNvPr id="10" name="Shape 6"/>
          <p:cNvSpPr/>
          <p:nvPr/>
        </p:nvSpPr>
        <p:spPr>
          <a:xfrm>
            <a:off x="6146840" y="3067764"/>
            <a:ext cx="7823121" cy="1371719"/>
          </a:xfrm>
          <a:prstGeom prst="roundRect">
            <a:avLst>
              <a:gd name="adj" fmla="val 4127"/>
            </a:avLst>
          </a:prstGeom>
          <a:solidFill>
            <a:srgbClr val="221D4C"/>
          </a:solidFill>
          <a:ln/>
        </p:spPr>
      </p:sp>
      <p:sp>
        <p:nvSpPr>
          <p:cNvPr id="11" name="Text 7"/>
          <p:cNvSpPr/>
          <p:nvPr/>
        </p:nvSpPr>
        <p:spPr>
          <a:xfrm>
            <a:off x="6335435" y="3256359"/>
            <a:ext cx="2589967" cy="2775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5"/>
              </a:lnSpc>
              <a:buNone/>
            </a:pPr>
            <a:r>
              <a:rPr lang="en-US" sz="174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Handling Categorical Data</a:t>
            </a:r>
            <a:endParaRPr lang="en-US" sz="1748" dirty="0"/>
          </a:p>
        </p:txBody>
      </p:sp>
      <p:sp>
        <p:nvSpPr>
          <p:cNvPr id="12" name="Text 8"/>
          <p:cNvSpPr/>
          <p:nvPr/>
        </p:nvSpPr>
        <p:spPr>
          <a:xfrm>
            <a:off x="6335435" y="3647003"/>
            <a:ext cx="7445931" cy="6038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7"/>
              </a:lnSpc>
              <a:buNone/>
            </a:pPr>
            <a:r>
              <a:rPr lang="en-US" sz="1486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Convert categorical variables into numerical formats that can be used by machine learning algorithms.</a:t>
            </a:r>
            <a:endParaRPr lang="en-US" sz="1486" dirty="0"/>
          </a:p>
        </p:txBody>
      </p:sp>
      <p:sp>
        <p:nvSpPr>
          <p:cNvPr id="13" name="Shape 9"/>
          <p:cNvSpPr/>
          <p:nvPr/>
        </p:nvSpPr>
        <p:spPr>
          <a:xfrm>
            <a:off x="6146840" y="4628078"/>
            <a:ext cx="7823121" cy="1371719"/>
          </a:xfrm>
          <a:prstGeom prst="roundRect">
            <a:avLst>
              <a:gd name="adj" fmla="val 4127"/>
            </a:avLst>
          </a:prstGeom>
          <a:solidFill>
            <a:srgbClr val="221D4C"/>
          </a:solidFill>
          <a:ln/>
        </p:spPr>
      </p:sp>
      <p:sp>
        <p:nvSpPr>
          <p:cNvPr id="14" name="Text 10"/>
          <p:cNvSpPr/>
          <p:nvPr/>
        </p:nvSpPr>
        <p:spPr>
          <a:xfrm>
            <a:off x="6335435" y="4816673"/>
            <a:ext cx="2563535" cy="2775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5"/>
              </a:lnSpc>
              <a:buNone/>
            </a:pPr>
            <a:r>
              <a:rPr lang="en-US" sz="174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Dimensionality Reduction</a:t>
            </a:r>
            <a:endParaRPr lang="en-US" sz="1748" dirty="0"/>
          </a:p>
        </p:txBody>
      </p:sp>
      <p:sp>
        <p:nvSpPr>
          <p:cNvPr id="15" name="Text 11"/>
          <p:cNvSpPr/>
          <p:nvPr/>
        </p:nvSpPr>
        <p:spPr>
          <a:xfrm>
            <a:off x="6335435" y="5207318"/>
            <a:ext cx="7445931" cy="6038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7"/>
              </a:lnSpc>
              <a:buNone/>
            </a:pPr>
            <a:r>
              <a:rPr lang="en-US" sz="1486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Apply techniques like Principal Component Analysis to reduce the number of features while retaining key information.</a:t>
            </a:r>
            <a:endParaRPr lang="en-US" sz="1486" dirty="0"/>
          </a:p>
        </p:txBody>
      </p:sp>
      <p:sp>
        <p:nvSpPr>
          <p:cNvPr id="16" name="Shape 12"/>
          <p:cNvSpPr/>
          <p:nvPr/>
        </p:nvSpPr>
        <p:spPr>
          <a:xfrm>
            <a:off x="6146840" y="6188392"/>
            <a:ext cx="7823121" cy="1371719"/>
          </a:xfrm>
          <a:prstGeom prst="roundRect">
            <a:avLst>
              <a:gd name="adj" fmla="val 4127"/>
            </a:avLst>
          </a:prstGeom>
          <a:solidFill>
            <a:srgbClr val="221D4C"/>
          </a:solidFill>
          <a:ln/>
        </p:spPr>
      </p:sp>
      <p:sp>
        <p:nvSpPr>
          <p:cNvPr id="17" name="Text 13"/>
          <p:cNvSpPr/>
          <p:nvPr/>
        </p:nvSpPr>
        <p:spPr>
          <a:xfrm>
            <a:off x="6335435" y="6376987"/>
            <a:ext cx="2220039" cy="2775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85"/>
              </a:lnSpc>
              <a:buNone/>
            </a:pPr>
            <a:r>
              <a:rPr lang="en-US" sz="1748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Feature Scaling</a:t>
            </a:r>
            <a:endParaRPr lang="en-US" sz="1748" dirty="0"/>
          </a:p>
        </p:txBody>
      </p:sp>
      <p:sp>
        <p:nvSpPr>
          <p:cNvPr id="18" name="Text 14"/>
          <p:cNvSpPr/>
          <p:nvPr/>
        </p:nvSpPr>
        <p:spPr>
          <a:xfrm>
            <a:off x="6335435" y="6767632"/>
            <a:ext cx="7445931" cy="6038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7"/>
              </a:lnSpc>
              <a:buNone/>
            </a:pPr>
            <a:r>
              <a:rPr lang="en-US" sz="1486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Ensure all features are on a similar scale to prevent bias in the machine learning model.</a:t>
            </a:r>
            <a:endParaRPr lang="en-US" sz="1486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1272957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1272957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79" y="3717846"/>
            <a:ext cx="5054322" cy="383714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91238" y="475178"/>
            <a:ext cx="5326023" cy="5081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02"/>
              </a:lnSpc>
              <a:buNone/>
            </a:pPr>
            <a:r>
              <a:rPr lang="en-US" sz="3202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Machine Learning Algorithms</a:t>
            </a:r>
            <a:endParaRPr lang="en-US" sz="3202" dirty="0"/>
          </a:p>
        </p:txBody>
      </p:sp>
      <p:sp>
        <p:nvSpPr>
          <p:cNvPr id="7" name="Shape 3"/>
          <p:cNvSpPr/>
          <p:nvPr/>
        </p:nvSpPr>
        <p:spPr>
          <a:xfrm>
            <a:off x="6339721" y="1242536"/>
            <a:ext cx="21550" cy="9555242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8" name="Shape 4"/>
          <p:cNvSpPr/>
          <p:nvPr/>
        </p:nvSpPr>
        <p:spPr>
          <a:xfrm>
            <a:off x="6544806" y="1620381"/>
            <a:ext cx="604837" cy="21550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9" name="Shape 5"/>
          <p:cNvSpPr/>
          <p:nvPr/>
        </p:nvSpPr>
        <p:spPr>
          <a:xfrm>
            <a:off x="6156067" y="1436846"/>
            <a:ext cx="388739" cy="388739"/>
          </a:xfrm>
          <a:prstGeom prst="roundRect">
            <a:avLst>
              <a:gd name="adj" fmla="val 13337"/>
            </a:avLst>
          </a:prstGeom>
          <a:solidFill>
            <a:srgbClr val="221D4C"/>
          </a:solidFill>
          <a:ln/>
        </p:spPr>
      </p:sp>
      <p:sp>
        <p:nvSpPr>
          <p:cNvPr id="10" name="Text 6"/>
          <p:cNvSpPr/>
          <p:nvPr/>
        </p:nvSpPr>
        <p:spPr>
          <a:xfrm>
            <a:off x="6311444" y="1509236"/>
            <a:ext cx="77867" cy="243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1"/>
              </a:lnSpc>
              <a:buNone/>
            </a:pPr>
            <a:r>
              <a:rPr lang="en-US" sz="192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1921" dirty="0"/>
          </a:p>
        </p:txBody>
      </p:sp>
      <p:sp>
        <p:nvSpPr>
          <p:cNvPr id="11" name="Text 7"/>
          <p:cNvSpPr/>
          <p:nvPr/>
        </p:nvSpPr>
        <p:spPr>
          <a:xfrm>
            <a:off x="7300913" y="1415296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Logistic Regression</a:t>
            </a:r>
            <a:endParaRPr lang="en-US" sz="1601" dirty="0"/>
          </a:p>
        </p:txBody>
      </p:sp>
      <p:sp>
        <p:nvSpPr>
          <p:cNvPr id="12" name="Text 8"/>
          <p:cNvSpPr/>
          <p:nvPr/>
        </p:nvSpPr>
        <p:spPr>
          <a:xfrm>
            <a:off x="7300913" y="1773079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 popular algorithm for binary classification tasks, such as predicting whether a patient will develop diabetes.</a:t>
            </a:r>
            <a:endParaRPr lang="en-US" sz="1361" dirty="0"/>
          </a:p>
        </p:txBody>
      </p:sp>
      <p:sp>
        <p:nvSpPr>
          <p:cNvPr id="13" name="Shape 9"/>
          <p:cNvSpPr/>
          <p:nvPr/>
        </p:nvSpPr>
        <p:spPr>
          <a:xfrm>
            <a:off x="6544806" y="3049607"/>
            <a:ext cx="604837" cy="21550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14" name="Shape 10"/>
          <p:cNvSpPr/>
          <p:nvPr/>
        </p:nvSpPr>
        <p:spPr>
          <a:xfrm>
            <a:off x="6156067" y="2866073"/>
            <a:ext cx="388739" cy="388739"/>
          </a:xfrm>
          <a:prstGeom prst="roundRect">
            <a:avLst>
              <a:gd name="adj" fmla="val 13337"/>
            </a:avLst>
          </a:prstGeom>
          <a:solidFill>
            <a:srgbClr val="221D4C"/>
          </a:solidFill>
          <a:ln/>
        </p:spPr>
      </p:sp>
      <p:sp>
        <p:nvSpPr>
          <p:cNvPr id="15" name="Text 11"/>
          <p:cNvSpPr/>
          <p:nvPr/>
        </p:nvSpPr>
        <p:spPr>
          <a:xfrm>
            <a:off x="6288345" y="2938463"/>
            <a:ext cx="124182" cy="243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1"/>
              </a:lnSpc>
              <a:buNone/>
            </a:pPr>
            <a:r>
              <a:rPr lang="en-US" sz="192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1921" dirty="0"/>
          </a:p>
        </p:txBody>
      </p:sp>
      <p:sp>
        <p:nvSpPr>
          <p:cNvPr id="16" name="Text 12"/>
          <p:cNvSpPr/>
          <p:nvPr/>
        </p:nvSpPr>
        <p:spPr>
          <a:xfrm>
            <a:off x="7300913" y="2844522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KNN</a:t>
            </a:r>
            <a:endParaRPr lang="en-US" sz="1601" dirty="0"/>
          </a:p>
        </p:txBody>
      </p:sp>
      <p:sp>
        <p:nvSpPr>
          <p:cNvPr id="17" name="Text 13"/>
          <p:cNvSpPr/>
          <p:nvPr/>
        </p:nvSpPr>
        <p:spPr>
          <a:xfrm>
            <a:off x="7300913" y="3202305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It can predict diabetes by classifying individuals based on similarity to nearby neighbors with known diabetes status.</a:t>
            </a:r>
            <a:endParaRPr lang="en-US" sz="1361" dirty="0"/>
          </a:p>
        </p:txBody>
      </p:sp>
      <p:sp>
        <p:nvSpPr>
          <p:cNvPr id="18" name="Shape 14"/>
          <p:cNvSpPr/>
          <p:nvPr/>
        </p:nvSpPr>
        <p:spPr>
          <a:xfrm>
            <a:off x="6544806" y="4478834"/>
            <a:ext cx="604837" cy="21550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19" name="Shape 15"/>
          <p:cNvSpPr/>
          <p:nvPr/>
        </p:nvSpPr>
        <p:spPr>
          <a:xfrm>
            <a:off x="6156067" y="4295299"/>
            <a:ext cx="388739" cy="388739"/>
          </a:xfrm>
          <a:prstGeom prst="roundRect">
            <a:avLst>
              <a:gd name="adj" fmla="val 13337"/>
            </a:avLst>
          </a:prstGeom>
          <a:solidFill>
            <a:srgbClr val="221D4C"/>
          </a:solidFill>
          <a:ln/>
        </p:spPr>
      </p:sp>
      <p:sp>
        <p:nvSpPr>
          <p:cNvPr id="20" name="Text 16"/>
          <p:cNvSpPr/>
          <p:nvPr/>
        </p:nvSpPr>
        <p:spPr>
          <a:xfrm>
            <a:off x="6287155" y="4367689"/>
            <a:ext cx="126563" cy="243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1"/>
              </a:lnSpc>
              <a:buNone/>
            </a:pPr>
            <a:r>
              <a:rPr lang="en-US" sz="192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1921" dirty="0"/>
          </a:p>
        </p:txBody>
      </p:sp>
      <p:sp>
        <p:nvSpPr>
          <p:cNvPr id="21" name="Text 17"/>
          <p:cNvSpPr/>
          <p:nvPr/>
        </p:nvSpPr>
        <p:spPr>
          <a:xfrm>
            <a:off x="7300913" y="4273748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Random Forest</a:t>
            </a:r>
            <a:endParaRPr lang="en-US" sz="1601" dirty="0"/>
          </a:p>
        </p:txBody>
      </p:sp>
      <p:sp>
        <p:nvSpPr>
          <p:cNvPr id="22" name="Text 18"/>
          <p:cNvSpPr/>
          <p:nvPr/>
        </p:nvSpPr>
        <p:spPr>
          <a:xfrm>
            <a:off x="7300913" y="4631531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An ensemble method that combines multiple decision trees to improve accuracy and robustness.</a:t>
            </a:r>
            <a:endParaRPr lang="en-US" sz="1361" dirty="0"/>
          </a:p>
        </p:txBody>
      </p:sp>
      <p:sp>
        <p:nvSpPr>
          <p:cNvPr id="23" name="Shape 19"/>
          <p:cNvSpPr/>
          <p:nvPr/>
        </p:nvSpPr>
        <p:spPr>
          <a:xfrm>
            <a:off x="6544806" y="5908060"/>
            <a:ext cx="604837" cy="21550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24" name="Shape 20"/>
          <p:cNvSpPr/>
          <p:nvPr/>
        </p:nvSpPr>
        <p:spPr>
          <a:xfrm>
            <a:off x="6156067" y="5724525"/>
            <a:ext cx="388739" cy="388739"/>
          </a:xfrm>
          <a:prstGeom prst="roundRect">
            <a:avLst>
              <a:gd name="adj" fmla="val 13337"/>
            </a:avLst>
          </a:prstGeom>
          <a:solidFill>
            <a:srgbClr val="221D4C"/>
          </a:solidFill>
          <a:ln/>
        </p:spPr>
      </p:sp>
      <p:sp>
        <p:nvSpPr>
          <p:cNvPr id="25" name="Text 21"/>
          <p:cNvSpPr/>
          <p:nvPr/>
        </p:nvSpPr>
        <p:spPr>
          <a:xfrm>
            <a:off x="6284178" y="5796915"/>
            <a:ext cx="132517" cy="243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1"/>
              </a:lnSpc>
              <a:buNone/>
            </a:pPr>
            <a:r>
              <a:rPr lang="en-US" sz="192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</a:t>
            </a:r>
            <a:endParaRPr lang="en-US" sz="1921" dirty="0"/>
          </a:p>
        </p:txBody>
      </p:sp>
      <p:sp>
        <p:nvSpPr>
          <p:cNvPr id="26" name="Text 22"/>
          <p:cNvSpPr/>
          <p:nvPr/>
        </p:nvSpPr>
        <p:spPr>
          <a:xfrm>
            <a:off x="7300913" y="5702975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SVM</a:t>
            </a:r>
            <a:endParaRPr lang="en-US" sz="1601" dirty="0"/>
          </a:p>
        </p:txBody>
      </p:sp>
      <p:sp>
        <p:nvSpPr>
          <p:cNvPr id="27" name="Text 23"/>
          <p:cNvSpPr/>
          <p:nvPr/>
        </p:nvSpPr>
        <p:spPr>
          <a:xfrm>
            <a:off x="7300913" y="6060758"/>
            <a:ext cx="672465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SVM predicts diabetes by maximizing separation.</a:t>
            </a:r>
            <a:endParaRPr lang="en-US" sz="1361" dirty="0"/>
          </a:p>
        </p:txBody>
      </p:sp>
      <p:sp>
        <p:nvSpPr>
          <p:cNvPr id="28" name="Shape 24"/>
          <p:cNvSpPr/>
          <p:nvPr/>
        </p:nvSpPr>
        <p:spPr>
          <a:xfrm>
            <a:off x="6544806" y="7060704"/>
            <a:ext cx="604837" cy="21550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29" name="Shape 25"/>
          <p:cNvSpPr/>
          <p:nvPr/>
        </p:nvSpPr>
        <p:spPr>
          <a:xfrm>
            <a:off x="6156067" y="6877169"/>
            <a:ext cx="388739" cy="388739"/>
          </a:xfrm>
          <a:prstGeom prst="roundRect">
            <a:avLst>
              <a:gd name="adj" fmla="val 13337"/>
            </a:avLst>
          </a:prstGeom>
          <a:solidFill>
            <a:srgbClr val="221D4C"/>
          </a:solidFill>
          <a:ln/>
        </p:spPr>
      </p:sp>
      <p:sp>
        <p:nvSpPr>
          <p:cNvPr id="30" name="Text 26"/>
          <p:cNvSpPr/>
          <p:nvPr/>
        </p:nvSpPr>
        <p:spPr>
          <a:xfrm>
            <a:off x="6287631" y="6949559"/>
            <a:ext cx="125611" cy="243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1"/>
              </a:lnSpc>
              <a:buNone/>
            </a:pPr>
            <a:r>
              <a:rPr lang="en-US" sz="192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5</a:t>
            </a:r>
            <a:endParaRPr lang="en-US" sz="1921" dirty="0"/>
          </a:p>
        </p:txBody>
      </p:sp>
      <p:sp>
        <p:nvSpPr>
          <p:cNvPr id="31" name="Text 27"/>
          <p:cNvSpPr/>
          <p:nvPr/>
        </p:nvSpPr>
        <p:spPr>
          <a:xfrm>
            <a:off x="7300913" y="6855619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NaiveBayes</a:t>
            </a:r>
            <a:endParaRPr lang="en-US" sz="1601" dirty="0"/>
          </a:p>
        </p:txBody>
      </p:sp>
      <p:sp>
        <p:nvSpPr>
          <p:cNvPr id="32" name="Text 28"/>
          <p:cNvSpPr/>
          <p:nvPr/>
        </p:nvSpPr>
        <p:spPr>
          <a:xfrm>
            <a:off x="7300913" y="7213402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Naive Bayes predicts diabetes by calculating conditional probabilities of features independently.</a:t>
            </a:r>
            <a:endParaRPr lang="en-US" sz="1361" dirty="0"/>
          </a:p>
        </p:txBody>
      </p:sp>
      <p:sp>
        <p:nvSpPr>
          <p:cNvPr id="33" name="Shape 29"/>
          <p:cNvSpPr/>
          <p:nvPr/>
        </p:nvSpPr>
        <p:spPr>
          <a:xfrm>
            <a:off x="6544806" y="8489930"/>
            <a:ext cx="604837" cy="21550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34" name="Shape 30"/>
          <p:cNvSpPr/>
          <p:nvPr/>
        </p:nvSpPr>
        <p:spPr>
          <a:xfrm>
            <a:off x="6156067" y="8306395"/>
            <a:ext cx="388739" cy="388739"/>
          </a:xfrm>
          <a:prstGeom prst="roundRect">
            <a:avLst>
              <a:gd name="adj" fmla="val 13337"/>
            </a:avLst>
          </a:prstGeom>
          <a:solidFill>
            <a:srgbClr val="221D4C"/>
          </a:solidFill>
          <a:ln/>
        </p:spPr>
      </p:sp>
      <p:sp>
        <p:nvSpPr>
          <p:cNvPr id="35" name="Text 31"/>
          <p:cNvSpPr/>
          <p:nvPr/>
        </p:nvSpPr>
        <p:spPr>
          <a:xfrm>
            <a:off x="6280487" y="8378785"/>
            <a:ext cx="139779" cy="243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1"/>
              </a:lnSpc>
              <a:buNone/>
            </a:pPr>
            <a:r>
              <a:rPr lang="en-US" sz="192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6</a:t>
            </a:r>
            <a:endParaRPr lang="en-US" sz="1921" dirty="0"/>
          </a:p>
        </p:txBody>
      </p:sp>
      <p:sp>
        <p:nvSpPr>
          <p:cNvPr id="36" name="Text 32"/>
          <p:cNvSpPr/>
          <p:nvPr/>
        </p:nvSpPr>
        <p:spPr>
          <a:xfrm>
            <a:off x="7300913" y="8284845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Adaboost Classifier</a:t>
            </a:r>
            <a:endParaRPr lang="en-US" sz="1601" dirty="0"/>
          </a:p>
        </p:txBody>
      </p:sp>
      <p:sp>
        <p:nvSpPr>
          <p:cNvPr id="37" name="Text 33"/>
          <p:cNvSpPr/>
          <p:nvPr/>
        </p:nvSpPr>
        <p:spPr>
          <a:xfrm>
            <a:off x="7300913" y="8642628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AdaBoost Classifier enhances diabetes prediction by iteratively combining weak learners' outputs.</a:t>
            </a:r>
            <a:endParaRPr lang="en-US" sz="1361" dirty="0"/>
          </a:p>
        </p:txBody>
      </p:sp>
      <p:sp>
        <p:nvSpPr>
          <p:cNvPr id="38" name="Shape 34"/>
          <p:cNvSpPr/>
          <p:nvPr/>
        </p:nvSpPr>
        <p:spPr>
          <a:xfrm>
            <a:off x="6544806" y="9919156"/>
            <a:ext cx="604837" cy="21550"/>
          </a:xfrm>
          <a:prstGeom prst="rect">
            <a:avLst/>
          </a:prstGeom>
          <a:solidFill>
            <a:srgbClr val="FA2F5C"/>
          </a:solidFill>
          <a:ln/>
        </p:spPr>
      </p:sp>
      <p:sp>
        <p:nvSpPr>
          <p:cNvPr id="39" name="Shape 35"/>
          <p:cNvSpPr/>
          <p:nvPr/>
        </p:nvSpPr>
        <p:spPr>
          <a:xfrm>
            <a:off x="6156067" y="9735622"/>
            <a:ext cx="388739" cy="388739"/>
          </a:xfrm>
          <a:prstGeom prst="roundRect">
            <a:avLst>
              <a:gd name="adj" fmla="val 13337"/>
            </a:avLst>
          </a:prstGeom>
          <a:solidFill>
            <a:srgbClr val="221D4C"/>
          </a:solidFill>
          <a:ln/>
        </p:spPr>
      </p:sp>
      <p:sp>
        <p:nvSpPr>
          <p:cNvPr id="40" name="Text 36"/>
          <p:cNvSpPr/>
          <p:nvPr/>
        </p:nvSpPr>
        <p:spPr>
          <a:xfrm>
            <a:off x="6289655" y="9808012"/>
            <a:ext cx="121444" cy="243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1"/>
              </a:lnSpc>
              <a:buNone/>
            </a:pPr>
            <a:r>
              <a:rPr lang="en-US" sz="192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7</a:t>
            </a:r>
            <a:endParaRPr lang="en-US" sz="1921" dirty="0"/>
          </a:p>
        </p:txBody>
      </p:sp>
      <p:sp>
        <p:nvSpPr>
          <p:cNvPr id="41" name="Text 37"/>
          <p:cNvSpPr/>
          <p:nvPr/>
        </p:nvSpPr>
        <p:spPr>
          <a:xfrm>
            <a:off x="7300913" y="9714071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Gradient Boosting</a:t>
            </a:r>
            <a:endParaRPr lang="en-US" sz="1601" dirty="0"/>
          </a:p>
        </p:txBody>
      </p:sp>
      <p:sp>
        <p:nvSpPr>
          <p:cNvPr id="42" name="Text 38"/>
          <p:cNvSpPr/>
          <p:nvPr/>
        </p:nvSpPr>
        <p:spPr>
          <a:xfrm>
            <a:off x="7300913" y="10071854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Gradient Boosting predicts diabetes by sequentially improving weak learners' predictions.</a:t>
            </a:r>
            <a:endParaRPr lang="en-US" sz="136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91238" y="475298"/>
            <a:ext cx="6400681" cy="5081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02"/>
              </a:lnSpc>
              <a:buNone/>
            </a:pPr>
            <a:r>
              <a:rPr lang="en-US" sz="3202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Evaluation and Optimization</a:t>
            </a:r>
            <a:endParaRPr lang="en-US" sz="3202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238" y="1242655"/>
            <a:ext cx="431959" cy="4319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1238" y="1847374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Accuracy</a:t>
            </a:r>
            <a:endParaRPr lang="en-US" sz="1601" dirty="0"/>
          </a:p>
        </p:txBody>
      </p:sp>
      <p:sp>
        <p:nvSpPr>
          <p:cNvPr id="9" name="Text 4"/>
          <p:cNvSpPr/>
          <p:nvPr/>
        </p:nvSpPr>
        <p:spPr>
          <a:xfrm>
            <a:off x="6091238" y="2205157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Measures the overall correctness of the model's predictions.</a:t>
            </a:r>
            <a:endParaRPr lang="en-US" sz="136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3000137"/>
            <a:ext cx="431959" cy="4319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1238" y="3604855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Precision</a:t>
            </a:r>
            <a:endParaRPr lang="en-US" sz="1601" dirty="0"/>
          </a:p>
        </p:txBody>
      </p:sp>
      <p:sp>
        <p:nvSpPr>
          <p:cNvPr id="12" name="Text 6"/>
          <p:cNvSpPr/>
          <p:nvPr/>
        </p:nvSpPr>
        <p:spPr>
          <a:xfrm>
            <a:off x="6091238" y="3962638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Indicates the model's ability to avoid false positives.</a:t>
            </a:r>
            <a:endParaRPr lang="en-US" sz="136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238" y="4757618"/>
            <a:ext cx="431959" cy="4319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1238" y="5362337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Recall</a:t>
            </a:r>
            <a:endParaRPr lang="en-US" sz="1601" dirty="0"/>
          </a:p>
        </p:txBody>
      </p:sp>
      <p:sp>
        <p:nvSpPr>
          <p:cNvPr id="15" name="Text 8"/>
          <p:cNvSpPr/>
          <p:nvPr/>
        </p:nvSpPr>
        <p:spPr>
          <a:xfrm>
            <a:off x="6091238" y="5720120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Measures the model's ability to identify all positive cases.</a:t>
            </a:r>
            <a:endParaRPr lang="en-US" sz="1361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6515100"/>
            <a:ext cx="431959" cy="431959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091238" y="7119818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F1 Score</a:t>
            </a:r>
            <a:endParaRPr lang="en-US" sz="1601" dirty="0"/>
          </a:p>
        </p:txBody>
      </p:sp>
      <p:sp>
        <p:nvSpPr>
          <p:cNvPr id="18" name="Text 10"/>
          <p:cNvSpPr/>
          <p:nvPr/>
        </p:nvSpPr>
        <p:spPr>
          <a:xfrm>
            <a:off x="6091238" y="7477601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Combines precision and recall into a single metric.</a:t>
            </a:r>
            <a:endParaRPr lang="en-US" sz="1361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B45056D-327F-7D72-3BBB-0050D8314C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933700"/>
            <a:ext cx="5219700" cy="2362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48320" y="667822"/>
            <a:ext cx="7165062" cy="712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14"/>
              </a:lnSpc>
              <a:buNone/>
            </a:pPr>
            <a:r>
              <a:rPr lang="en-US" sz="4491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Deployment and Integration</a:t>
            </a:r>
            <a:endParaRPr lang="en-US" sz="4491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320" y="1744147"/>
            <a:ext cx="1211937" cy="19391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23755" y="1986439"/>
            <a:ext cx="2851666" cy="3563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7"/>
              </a:lnSpc>
              <a:buNone/>
            </a:pPr>
            <a:r>
              <a:rPr lang="en-US" sz="2245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Deployment</a:t>
            </a:r>
            <a:endParaRPr lang="en-US" sz="2245" dirty="0"/>
          </a:p>
        </p:txBody>
      </p:sp>
      <p:sp>
        <p:nvSpPr>
          <p:cNvPr id="9" name="Text 4"/>
          <p:cNvSpPr/>
          <p:nvPr/>
        </p:nvSpPr>
        <p:spPr>
          <a:xfrm>
            <a:off x="2423755" y="2488168"/>
            <a:ext cx="5871924" cy="7755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54"/>
              </a:lnSpc>
              <a:buNone/>
            </a:pPr>
            <a:r>
              <a:rPr lang="en-US" sz="1909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Integrate the trained machine learning model into a user-friendly application or healthcare system.</a:t>
            </a:r>
            <a:endParaRPr lang="en-US" sz="1909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320" y="3683317"/>
            <a:ext cx="1211937" cy="19391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23755" y="3925610"/>
            <a:ext cx="2851666" cy="3563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7"/>
              </a:lnSpc>
              <a:buNone/>
            </a:pPr>
            <a:r>
              <a:rPr lang="en-US" sz="2245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Real-time Predictions</a:t>
            </a:r>
            <a:endParaRPr lang="en-US" sz="2245" dirty="0"/>
          </a:p>
        </p:txBody>
      </p:sp>
      <p:sp>
        <p:nvSpPr>
          <p:cNvPr id="12" name="Text 6"/>
          <p:cNvSpPr/>
          <p:nvPr/>
        </p:nvSpPr>
        <p:spPr>
          <a:xfrm>
            <a:off x="2423755" y="4427339"/>
            <a:ext cx="5871924" cy="7755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54"/>
              </a:lnSpc>
              <a:buNone/>
            </a:pPr>
            <a:r>
              <a:rPr lang="en-US" sz="1909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Provide instant diabetes risk assessments based on user inputs or electronic health data.</a:t>
            </a:r>
            <a:endParaRPr lang="en-US" sz="1909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320" y="5622488"/>
            <a:ext cx="1211937" cy="193917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423755" y="5864781"/>
            <a:ext cx="3227784" cy="3563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7"/>
              </a:lnSpc>
              <a:buNone/>
            </a:pPr>
            <a:r>
              <a:rPr lang="en-US" sz="2245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Continuous Improvement</a:t>
            </a:r>
            <a:endParaRPr lang="en-US" sz="2245" dirty="0"/>
          </a:p>
        </p:txBody>
      </p:sp>
      <p:sp>
        <p:nvSpPr>
          <p:cNvPr id="15" name="Text 8"/>
          <p:cNvSpPr/>
          <p:nvPr/>
        </p:nvSpPr>
        <p:spPr>
          <a:xfrm>
            <a:off x="2423755" y="6366510"/>
            <a:ext cx="5871924" cy="7755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054"/>
              </a:lnSpc>
              <a:buNone/>
            </a:pPr>
            <a:r>
              <a:rPr lang="en-US" sz="1909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Monitor model performance and refine the system over time to enhance accuracy and usability.</a:t>
            </a:r>
            <a:endParaRPr lang="en-US" sz="1909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91728D-E88F-550B-386B-9DF5D47843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20118" y="1066800"/>
            <a:ext cx="5110282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-59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4" name="Text 2"/>
          <p:cNvSpPr/>
          <p:nvPr/>
        </p:nvSpPr>
        <p:spPr>
          <a:xfrm>
            <a:off x="190501" y="342900"/>
            <a:ext cx="6866692" cy="60007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Finding the best model using metrics </a:t>
            </a:r>
            <a:endParaRPr lang="en-US" sz="4574" dirty="0"/>
          </a:p>
        </p:txBody>
      </p:sp>
      <p:sp>
        <p:nvSpPr>
          <p:cNvPr id="5" name="Text 3"/>
          <p:cNvSpPr/>
          <p:nvPr/>
        </p:nvSpPr>
        <p:spPr>
          <a:xfrm>
            <a:off x="968693" y="4527113"/>
            <a:ext cx="12692896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8FF8FA-7704-643E-E602-8260AAB3E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1" y="1219200"/>
            <a:ext cx="7505700" cy="7010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1A3195-FF6D-6FA5-F12B-E71C6622F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5270" y="1219201"/>
            <a:ext cx="5712644" cy="20896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12D217-592C-43A3-BF70-D2885C4F0B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5270" y="3591612"/>
            <a:ext cx="5712644" cy="45154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610" y="1872734"/>
            <a:ext cx="4869061" cy="448401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951309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Results</a:t>
            </a:r>
            <a:endParaRPr lang="en-US" sz="4574" dirty="0"/>
          </a:p>
        </p:txBody>
      </p:sp>
      <p:sp>
        <p:nvSpPr>
          <p:cNvPr id="7" name="Shape 3"/>
          <p:cNvSpPr/>
          <p:nvPr/>
        </p:nvSpPr>
        <p:spPr>
          <a:xfrm>
            <a:off x="864037" y="2325291"/>
            <a:ext cx="555427" cy="555427"/>
          </a:xfrm>
          <a:prstGeom prst="roundRect">
            <a:avLst>
              <a:gd name="adj" fmla="val 13335"/>
            </a:avLst>
          </a:prstGeom>
          <a:solidFill>
            <a:srgbClr val="221D4C"/>
          </a:solidFill>
          <a:ln/>
        </p:spPr>
      </p:sp>
      <p:sp>
        <p:nvSpPr>
          <p:cNvPr id="8" name="Text 4"/>
          <p:cNvSpPr/>
          <p:nvPr/>
        </p:nvSpPr>
        <p:spPr>
          <a:xfrm>
            <a:off x="1086088" y="2428756"/>
            <a:ext cx="111204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744" dirty="0"/>
          </a:p>
        </p:txBody>
      </p:sp>
      <p:sp>
        <p:nvSpPr>
          <p:cNvPr id="9" name="Text 5"/>
          <p:cNvSpPr/>
          <p:nvPr/>
        </p:nvSpPr>
        <p:spPr>
          <a:xfrm>
            <a:off x="1666280" y="2325291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Accurate Predictions</a:t>
            </a:r>
            <a:endParaRPr lang="en-US" sz="2287" dirty="0"/>
          </a:p>
        </p:txBody>
      </p:sp>
      <p:sp>
        <p:nvSpPr>
          <p:cNvPr id="10" name="Text 6"/>
          <p:cNvSpPr/>
          <p:nvPr/>
        </p:nvSpPr>
        <p:spPr>
          <a:xfrm>
            <a:off x="1666280" y="2836545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machine learning model achieved an impressive 90% accuracy in predicting diabetes risk.</a:t>
            </a:r>
            <a:endParaRPr lang="en-US" sz="1944" dirty="0"/>
          </a:p>
        </p:txBody>
      </p:sp>
      <p:sp>
        <p:nvSpPr>
          <p:cNvPr id="11" name="Shape 7"/>
          <p:cNvSpPr/>
          <p:nvPr/>
        </p:nvSpPr>
        <p:spPr>
          <a:xfrm>
            <a:off x="864037" y="4151114"/>
            <a:ext cx="555427" cy="555427"/>
          </a:xfrm>
          <a:prstGeom prst="roundRect">
            <a:avLst>
              <a:gd name="adj" fmla="val 13335"/>
            </a:avLst>
          </a:prstGeom>
          <a:solidFill>
            <a:srgbClr val="221D4C"/>
          </a:solidFill>
          <a:ln/>
        </p:spPr>
      </p:sp>
      <p:sp>
        <p:nvSpPr>
          <p:cNvPr id="12" name="Text 8"/>
          <p:cNvSpPr/>
          <p:nvPr/>
        </p:nvSpPr>
        <p:spPr>
          <a:xfrm>
            <a:off x="1052989" y="4254579"/>
            <a:ext cx="177403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744" dirty="0"/>
          </a:p>
        </p:txBody>
      </p:sp>
      <p:sp>
        <p:nvSpPr>
          <p:cNvPr id="13" name="Text 9"/>
          <p:cNvSpPr/>
          <p:nvPr/>
        </p:nvSpPr>
        <p:spPr>
          <a:xfrm>
            <a:off x="1666280" y="4151114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Early Intervention</a:t>
            </a:r>
            <a:endParaRPr lang="en-US" sz="2287" dirty="0"/>
          </a:p>
        </p:txBody>
      </p:sp>
      <p:sp>
        <p:nvSpPr>
          <p:cNvPr id="14" name="Text 10"/>
          <p:cNvSpPr/>
          <p:nvPr/>
        </p:nvSpPr>
        <p:spPr>
          <a:xfrm>
            <a:off x="1666280" y="4662368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system enables early identification of high-risk individuals, allowing for timely medical intervention.</a:t>
            </a:r>
            <a:endParaRPr lang="en-US" sz="1944" dirty="0"/>
          </a:p>
        </p:txBody>
      </p:sp>
      <p:sp>
        <p:nvSpPr>
          <p:cNvPr id="15" name="Shape 11"/>
          <p:cNvSpPr/>
          <p:nvPr/>
        </p:nvSpPr>
        <p:spPr>
          <a:xfrm>
            <a:off x="864037" y="5976938"/>
            <a:ext cx="555427" cy="555427"/>
          </a:xfrm>
          <a:prstGeom prst="roundRect">
            <a:avLst>
              <a:gd name="adj" fmla="val 13335"/>
            </a:avLst>
          </a:prstGeom>
          <a:solidFill>
            <a:srgbClr val="221D4C"/>
          </a:solidFill>
          <a:ln/>
        </p:spPr>
      </p:sp>
      <p:sp>
        <p:nvSpPr>
          <p:cNvPr id="16" name="Text 12"/>
          <p:cNvSpPr/>
          <p:nvPr/>
        </p:nvSpPr>
        <p:spPr>
          <a:xfrm>
            <a:off x="1051203" y="6080403"/>
            <a:ext cx="180975" cy="3484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44"/>
              </a:lnSpc>
              <a:buNone/>
            </a:pPr>
            <a:r>
              <a:rPr lang="en-US" sz="2744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744" dirty="0"/>
          </a:p>
        </p:txBody>
      </p:sp>
      <p:sp>
        <p:nvSpPr>
          <p:cNvPr id="17" name="Text 13"/>
          <p:cNvSpPr/>
          <p:nvPr/>
        </p:nvSpPr>
        <p:spPr>
          <a:xfrm>
            <a:off x="1666280" y="5976938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Improved Outcomes</a:t>
            </a:r>
            <a:endParaRPr lang="en-US" sz="2287" dirty="0"/>
          </a:p>
        </p:txBody>
      </p:sp>
      <p:sp>
        <p:nvSpPr>
          <p:cNvPr id="18" name="Text 14"/>
          <p:cNvSpPr/>
          <p:nvPr/>
        </p:nvSpPr>
        <p:spPr>
          <a:xfrm>
            <a:off x="1666280" y="6488192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9E1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With proactive management, the model can help reduce the burden of diabetes and its complications.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614</Words>
  <Application>Microsoft Office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Kanit</vt:lpstr>
      <vt:lpstr>Martel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Rupa Lakshmi</cp:lastModifiedBy>
  <cp:revision>3</cp:revision>
  <dcterms:created xsi:type="dcterms:W3CDTF">2024-07-12T12:52:01Z</dcterms:created>
  <dcterms:modified xsi:type="dcterms:W3CDTF">2024-07-15T17:41:39Z</dcterms:modified>
</cp:coreProperties>
</file>